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352" r:id="rId5"/>
    <p:sldId id="353" r:id="rId6"/>
    <p:sldId id="329" r:id="rId7"/>
    <p:sldId id="370" r:id="rId8"/>
    <p:sldId id="360" r:id="rId9"/>
    <p:sldId id="371" r:id="rId10"/>
    <p:sldId id="361" r:id="rId11"/>
    <p:sldId id="365" r:id="rId12"/>
    <p:sldId id="369" r:id="rId13"/>
    <p:sldId id="363" r:id="rId14"/>
    <p:sldId id="288" r:id="rId15"/>
    <p:sldId id="356" r:id="rId16"/>
    <p:sldId id="358" r:id="rId17"/>
    <p:sldId id="368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45" autoAdjust="0"/>
    <p:restoredTop sz="74473" autoAdjust="0"/>
  </p:normalViewPr>
  <p:slideViewPr>
    <p:cSldViewPr>
      <p:cViewPr>
        <p:scale>
          <a:sx n="67" d="100"/>
          <a:sy n="67" d="100"/>
        </p:scale>
        <p:origin x="1665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wnloads\edge%20awar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merl2\Desktop\edge%20awar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Average</a:t>
            </a:r>
            <a:r>
              <a:rPr lang="en-US" altLang="zh-TW" baseline="0"/>
              <a:t> Lantency of control loop(ms)</a:t>
            </a:r>
            <a:endParaRPr lang="zh-TW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Edge-ward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工作表1!$A$2:$A$6</c:f>
              <c:strCache>
                <c:ptCount val="5"/>
                <c:pt idx="0">
                  <c:v>config1</c:v>
                </c:pt>
                <c:pt idx="1">
                  <c:v>config2</c:v>
                </c:pt>
                <c:pt idx="2">
                  <c:v>config3</c:v>
                </c:pt>
                <c:pt idx="3">
                  <c:v>config4</c:v>
                </c:pt>
                <c:pt idx="4">
                  <c:v>config5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8.4670000000000005</c:v>
                </c:pt>
                <c:pt idx="1">
                  <c:v>8.4671000000000003</c:v>
                </c:pt>
                <c:pt idx="2">
                  <c:v>8.4672000000000001</c:v>
                </c:pt>
                <c:pt idx="3">
                  <c:v>8.4671000000000003</c:v>
                </c:pt>
                <c:pt idx="4">
                  <c:v>8.4672000000000001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6-42F6-AE49-F60C06BACDC5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cloud only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工作表1!$A$2:$A$6</c:f>
              <c:strCache>
                <c:ptCount val="5"/>
                <c:pt idx="0">
                  <c:v>config1</c:v>
                </c:pt>
                <c:pt idx="1">
                  <c:v>config2</c:v>
                </c:pt>
                <c:pt idx="2">
                  <c:v>config3</c:v>
                </c:pt>
                <c:pt idx="3">
                  <c:v>config4</c:v>
                </c:pt>
                <c:pt idx="4">
                  <c:v>config5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210.38</c:v>
                </c:pt>
                <c:pt idx="1">
                  <c:v>210.78</c:v>
                </c:pt>
                <c:pt idx="2">
                  <c:v>211.57</c:v>
                </c:pt>
                <c:pt idx="3">
                  <c:v>1293.8599999999999</c:v>
                </c:pt>
                <c:pt idx="4">
                  <c:v>3224.91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46-42F6-AE49-F60C06BACD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0380143"/>
        <c:axId val="1951348111"/>
      </c:barChart>
      <c:catAx>
        <c:axId val="1950380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51348111"/>
        <c:crosses val="autoZero"/>
        <c:auto val="1"/>
        <c:lblAlgn val="ctr"/>
        <c:lblOffset val="100"/>
        <c:noMultiLvlLbl val="0"/>
      </c:catAx>
      <c:valAx>
        <c:axId val="195134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50380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/>
              <a:t>Network Usage(in kiloBytes)</a:t>
            </a:r>
            <a:endParaRPr lang="zh-TW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工作表1!$B$7:$B$8</c:f>
              <c:strCache>
                <c:ptCount val="2"/>
                <c:pt idx="1">
                  <c:v>Edge-ward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工作表1!$A$9:$A$13</c:f>
              <c:strCache>
                <c:ptCount val="5"/>
                <c:pt idx="0">
                  <c:v>config1</c:v>
                </c:pt>
                <c:pt idx="1">
                  <c:v>config2</c:v>
                </c:pt>
                <c:pt idx="2">
                  <c:v>config3</c:v>
                </c:pt>
                <c:pt idx="3">
                  <c:v>config4</c:v>
                </c:pt>
                <c:pt idx="4">
                  <c:v>config5</c:v>
                </c:pt>
              </c:strCache>
            </c:strRef>
          </c:cat>
          <c:val>
            <c:numRef>
              <c:f>工作表1!$B$9:$B$13</c:f>
              <c:numCache>
                <c:formatCode>General</c:formatCode>
                <c:ptCount val="5"/>
                <c:pt idx="0">
                  <c:v>11.611000000000001</c:v>
                </c:pt>
                <c:pt idx="1">
                  <c:v>23.303999999999998</c:v>
                </c:pt>
                <c:pt idx="2">
                  <c:v>45.118000000000002</c:v>
                </c:pt>
                <c:pt idx="3">
                  <c:v>91.727000000000004</c:v>
                </c:pt>
                <c:pt idx="4">
                  <c:v>182.51499999999999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8-4DA8-8F5A-3C253B5361C0}"/>
            </c:ext>
          </c:extLst>
        </c:ser>
        <c:ser>
          <c:idx val="1"/>
          <c:order val="1"/>
          <c:tx>
            <c:strRef>
              <c:f>工作表1!$C$7:$C$8</c:f>
              <c:strCache>
                <c:ptCount val="2"/>
                <c:pt idx="1">
                  <c:v>cloud only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工作表1!$A$9:$A$13</c:f>
              <c:strCache>
                <c:ptCount val="5"/>
                <c:pt idx="0">
                  <c:v>config1</c:v>
                </c:pt>
                <c:pt idx="1">
                  <c:v>config2</c:v>
                </c:pt>
                <c:pt idx="2">
                  <c:v>config3</c:v>
                </c:pt>
                <c:pt idx="3">
                  <c:v>config4</c:v>
                </c:pt>
                <c:pt idx="4">
                  <c:v>config5</c:v>
                </c:pt>
              </c:strCache>
            </c:strRef>
          </c:cat>
          <c:val>
            <c:numRef>
              <c:f>工作表1!$C$9:$C$13</c:f>
              <c:numCache>
                <c:formatCode>General</c:formatCode>
                <c:ptCount val="5"/>
                <c:pt idx="0">
                  <c:v>166.34399999999999</c:v>
                </c:pt>
                <c:pt idx="1">
                  <c:v>272.68099999999998</c:v>
                </c:pt>
                <c:pt idx="2">
                  <c:v>545.10400000000004</c:v>
                </c:pt>
                <c:pt idx="3">
                  <c:v>1040.83</c:v>
                </c:pt>
                <c:pt idx="4">
                  <c:v>1082.8409999999999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A8-4DA8-8F5A-3C253B536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3801648"/>
        <c:axId val="1308808112"/>
      </c:barChart>
      <c:catAx>
        <c:axId val="131380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08808112"/>
        <c:crosses val="autoZero"/>
        <c:auto val="1"/>
        <c:lblAlgn val="ctr"/>
        <c:lblOffset val="100"/>
        <c:noMultiLvlLbl val="0"/>
      </c:catAx>
      <c:valAx>
        <c:axId val="130880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31380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A1523-5860-4DBF-85E1-98E13835CB33}" type="datetimeFigureOut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6FC74-3F0A-419B-B1D8-CF3AA79506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4892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6A37D-B028-4C2C-8813-42DC879FF1FE}" type="datetimeFigureOut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9E472-53AD-47B3-95F3-405C2101023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0585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95428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把</a:t>
            </a:r>
            <a:r>
              <a:rPr lang="en-US" altLang="zh-TW" dirty="0"/>
              <a:t>video stream</a:t>
            </a:r>
            <a:r>
              <a:rPr lang="zh-TW" altLang="en-US" dirty="0"/>
              <a:t>送給</a:t>
            </a:r>
            <a:r>
              <a:rPr lang="en-US" altLang="zh-TW" dirty="0"/>
              <a:t>object detection</a:t>
            </a:r>
            <a:r>
              <a:rPr lang="zh-TW" altLang="en-US" dirty="0"/>
              <a:t>做處理，這個是在</a:t>
            </a:r>
            <a:r>
              <a:rPr lang="en-US" altLang="zh-TW" dirty="0"/>
              <a:t>camera</a:t>
            </a:r>
            <a:r>
              <a:rPr lang="zh-TW" altLang="en-US" dirty="0"/>
              <a:t>裡面的</a:t>
            </a:r>
            <a:endParaRPr lang="en-US" altLang="zh-TW" dirty="0"/>
          </a:p>
          <a:p>
            <a:r>
              <a:rPr lang="en-US" altLang="zh-TW" dirty="0"/>
              <a:t>2.</a:t>
            </a:r>
            <a:r>
              <a:rPr lang="zh-TW" altLang="en-US" dirty="0"/>
              <a:t>如果這個</a:t>
            </a:r>
            <a:r>
              <a:rPr lang="en-US" altLang="zh-TW" dirty="0"/>
              <a:t>object</a:t>
            </a:r>
            <a:r>
              <a:rPr lang="zh-TW" altLang="en-US" dirty="0"/>
              <a:t>沒有出現在畫面過，他就會追蹤這個</a:t>
            </a:r>
            <a:r>
              <a:rPr lang="en-US" altLang="zh-TW" dirty="0"/>
              <a:t>object</a:t>
            </a:r>
            <a:r>
              <a:rPr lang="zh-TW" altLang="en-US" dirty="0"/>
              <a:t>，並記錄座標</a:t>
            </a:r>
            <a:endParaRPr lang="en-US" altLang="zh-TW" dirty="0"/>
          </a:p>
          <a:p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The module extracts the moving object from the video streams and compares them with previously discovered objects, which are active in the area currently. 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852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他會收到對應的座標然後計算出最好的</a:t>
            </a:r>
            <a:r>
              <a:rPr lang="en-US" altLang="zh-TW" dirty="0"/>
              <a:t>PTZ</a:t>
            </a:r>
            <a:r>
              <a:rPr lang="zh-TW" altLang="en-US" dirty="0"/>
              <a:t>參數並回傳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PTZ</a:t>
            </a:r>
            <a:r>
              <a:rPr lang="zh-TW" altLang="en-US" dirty="0"/>
              <a:t>調整的參數，會週期性的傳給</a:t>
            </a:r>
            <a:r>
              <a:rPr lang="en-US" altLang="zh-TW" dirty="0"/>
              <a:t>camera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 err="1"/>
              <a:t>PTZcontrol</a:t>
            </a:r>
            <a:r>
              <a:rPr lang="zh-TW" altLang="en-US" dirty="0"/>
              <a:t>在</a:t>
            </a:r>
            <a:r>
              <a:rPr lang="en-US" altLang="zh-TW" dirty="0"/>
              <a:t>camera</a:t>
            </a:r>
            <a:r>
              <a:rPr lang="zh-TW" altLang="en-US" dirty="0"/>
              <a:t>裡面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501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151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基於使用案例決策考量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這張圖可以說明，</a:t>
            </a:r>
            <a:r>
              <a:rPr lang="en-US" altLang="zh-TW" dirty="0"/>
              <a:t>tuple</a:t>
            </a:r>
            <a:r>
              <a:rPr lang="zh-TW" altLang="en-US" dirty="0"/>
              <a:t>傳輸越多，就會造成更大的延遲，而使用</a:t>
            </a:r>
            <a:r>
              <a:rPr lang="en-US" altLang="zh-TW" dirty="0"/>
              <a:t>fog</a:t>
            </a:r>
            <a:r>
              <a:rPr lang="zh-TW" altLang="en-US" dirty="0"/>
              <a:t> </a:t>
            </a:r>
            <a:r>
              <a:rPr lang="en-US" altLang="zh-TW" dirty="0"/>
              <a:t>computing</a:t>
            </a:r>
            <a:r>
              <a:rPr lang="zh-TW" altLang="en-US" dirty="0"/>
              <a:t>就不會隨著網路拓樸變大，而影響</a:t>
            </a:r>
            <a:r>
              <a:rPr lang="en-US" altLang="zh-TW" dirty="0" err="1"/>
              <a:t>lantancy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11708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網路流量</a:t>
            </a:r>
            <a:endParaRPr lang="en-US" altLang="zh-TW" dirty="0"/>
          </a:p>
          <a:p>
            <a:r>
              <a:rPr lang="zh-TW" altLang="en-US" dirty="0"/>
              <a:t>因為是使用高</a:t>
            </a:r>
            <a:r>
              <a:rPr lang="en-US" altLang="zh-TW" dirty="0"/>
              <a:t>latency</a:t>
            </a:r>
            <a:r>
              <a:rPr lang="zh-TW" altLang="en-US" dirty="0"/>
              <a:t>的通道，所以就網路流量就比</a:t>
            </a:r>
            <a:r>
              <a:rPr lang="en-US" altLang="zh-TW" dirty="0"/>
              <a:t>fog</a:t>
            </a:r>
            <a:r>
              <a:rPr lang="zh-TW" altLang="en-US" dirty="0"/>
              <a:t>還要低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257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使用實例的決策管理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507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在模擬結束後會收集相關的</a:t>
            </a:r>
            <a:r>
              <a:rPr lang="en-US" altLang="zh-TW" dirty="0"/>
              <a:t>result</a:t>
            </a:r>
            <a:r>
              <a:rPr lang="zh-TW" altLang="en-US"/>
              <a:t>並解呈現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64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711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執行器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 err="1"/>
              <a:t>AppModule</a:t>
            </a:r>
            <a:r>
              <a:rPr lang="zh-TW" altLang="en-US" dirty="0"/>
              <a:t>會接收</a:t>
            </a:r>
            <a:r>
              <a:rPr lang="en-US" altLang="zh-TW" dirty="0"/>
              <a:t>tuple</a:t>
            </a:r>
            <a:r>
              <a:rPr lang="zh-TW" altLang="en-US" dirty="0"/>
              <a:t>處以後，再產生另一種</a:t>
            </a:r>
            <a:r>
              <a:rPr lang="en-US" altLang="zh-TW" dirty="0"/>
              <a:t>tuple </a:t>
            </a:r>
            <a:r>
              <a:rPr lang="zh-TW" altLang="en-US" dirty="0"/>
              <a:t>送往下個目的地</a:t>
            </a:r>
            <a:endParaRPr lang="en-US" altLang="zh-TW" dirty="0"/>
          </a:p>
          <a:p>
            <a:r>
              <a:rPr lang="en-US" altLang="zh-TW" dirty="0" err="1"/>
              <a:t>AppEdge</a:t>
            </a:r>
            <a:r>
              <a:rPr lang="en-US" altLang="zh-TW" dirty="0"/>
              <a:t> </a:t>
            </a:r>
            <a:r>
              <a:rPr lang="zh-TW" altLang="en-US" dirty="0"/>
              <a:t>是代表兩個裝置之間可以送多少的資料量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9987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監視區域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204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這需要低的延遲才辦的到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平移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傾斜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縮放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考慮到所有的</a:t>
            </a:r>
            <a:r>
              <a:rPr lang="en-US" altLang="zh-TW" dirty="0"/>
              <a:t>camera</a:t>
            </a:r>
            <a:r>
              <a:rPr lang="zh-TW" altLang="en-US" dirty="0"/>
              <a:t>所錄製的影片，會導致大量的串流資料，所以需要處理一些這些大量的資料而不造成壅塞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549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監視區域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667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cameras that recording live video feeds act as sensors and provide input data to the application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9E472-53AD-47B3-95F3-405C21010239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4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0F82-AB1D-4E83-A5B1-00E971C7F574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93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F807-0853-4DFC-8D4F-D9FD83E73027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21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64DB-2413-4611-BD7F-0DC3EAA635C8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30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DBC-FBEF-4CF2-9824-DE927BE65146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33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332DF-0066-48F5-B961-03C3B89F4961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42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AE94-9C0B-4B74-849D-976C44226B20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61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DC0-1C55-4C96-BE34-68AAFCA6DAD2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49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28AF3-28D0-4F91-BE46-EF017D52EEB8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11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511F-88D1-4FB7-8EC3-FF2BD63A43D9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38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1B11-FF81-4CF9-BC8B-8D43AC183361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425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81E8-F1E2-41CB-ABCE-975CA1B9C78C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57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02E15-C915-41A0-8209-930E41FD37DC}" type="datetime1">
              <a:rPr lang="zh-TW" altLang="en-US" smtClean="0"/>
              <a:pPr/>
              <a:t>2020/5/25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47F38-7C13-420E-8636-23B67D0BA8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0" y="220698"/>
            <a:ext cx="9144000" cy="234951"/>
          </a:xfrm>
          <a:prstGeom prst="rect">
            <a:avLst/>
          </a:prstGeom>
          <a:solidFill>
            <a:srgbClr val="36363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085176" y="199673"/>
            <a:ext cx="3023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  <a:latin typeface="+mn-lt"/>
              </a:rPr>
              <a:t>Broadband</a:t>
            </a:r>
            <a:r>
              <a:rPr lang="en-US" altLang="zh-TW" sz="1200" baseline="0" dirty="0">
                <a:solidFill>
                  <a:schemeClr val="bg1"/>
                </a:solidFill>
                <a:latin typeface="+mn-lt"/>
              </a:rPr>
              <a:t> Network Lab </a:t>
            </a:r>
            <a:r>
              <a:rPr lang="en-US" altLang="zh-TW" sz="1200" dirty="0">
                <a:solidFill>
                  <a:schemeClr val="bg1"/>
                </a:solidFill>
                <a:latin typeface="+mn-lt"/>
              </a:rPr>
              <a:t>© All rights reserved</a:t>
            </a:r>
            <a:endParaRPr lang="zh-TW" altLang="en-US" sz="12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4"/>
            <a:ext cx="714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28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60432" cy="1080120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Fog computing Simulation using </a:t>
            </a:r>
            <a:r>
              <a:rPr lang="en-US" altLang="zh-TW" sz="3200" dirty="0" err="1"/>
              <a:t>iFogsim</a:t>
            </a:r>
            <a:endParaRPr lang="zh-TW" altLang="en-US" sz="32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2555776" y="5589240"/>
            <a:ext cx="3744416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Prof. Yen-Wen Chen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Student </a:t>
            </a:r>
            <a:r>
              <a:rPr lang="en-US" altLang="zh-TW" b="1" dirty="0" err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Tsu</a:t>
            </a:r>
            <a:r>
              <a:rPr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-Chi Chen</a:t>
            </a:r>
          </a:p>
        </p:txBody>
      </p:sp>
      <p:sp>
        <p:nvSpPr>
          <p:cNvPr id="6" name="副標題 5">
            <a:extLst>
              <a:ext uri="{FF2B5EF4-FFF2-40B4-BE49-F238E27FC236}">
                <a16:creationId xmlns:a16="http://schemas.microsoft.com/office/drawing/2014/main" id="{6FACCDBA-0E8D-4433-B6A3-52F37D5FE1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5402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8806FF-3EE8-4E8A-97CB-26100E56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Application model of the intelligent surveillance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897F763-E439-471B-A2BE-47DC2D71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9</a:t>
            </a:fld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7EF639EE-AB68-4E8C-8086-4D1DB90D2E73}"/>
              </a:ext>
            </a:extLst>
          </p:cNvPr>
          <p:cNvGrpSpPr/>
          <p:nvPr/>
        </p:nvGrpSpPr>
        <p:grpSpPr>
          <a:xfrm>
            <a:off x="1187624" y="2348880"/>
            <a:ext cx="7624303" cy="3185872"/>
            <a:chOff x="827584" y="2119536"/>
            <a:chExt cx="7624303" cy="3185872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19871F41-591B-479C-BC77-7722014747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333"/>
            <a:stretch/>
          </p:blipFill>
          <p:spPr>
            <a:xfrm>
              <a:off x="827584" y="2132856"/>
              <a:ext cx="7488832" cy="3172552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3856A46-6504-4A0D-881A-CC6033516718}"/>
                </a:ext>
              </a:extLst>
            </p:cNvPr>
            <p:cNvSpPr/>
            <p:nvPr/>
          </p:nvSpPr>
          <p:spPr>
            <a:xfrm>
              <a:off x="6363655" y="2119536"/>
              <a:ext cx="2088232" cy="1512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D1C2753-FD36-4C76-8EAA-8DDD2047B225}"/>
                </a:ext>
              </a:extLst>
            </p:cNvPr>
            <p:cNvSpPr/>
            <p:nvPr/>
          </p:nvSpPr>
          <p:spPr>
            <a:xfrm>
              <a:off x="6228184" y="2477206"/>
              <a:ext cx="550191" cy="3984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AFF057D-C6FF-401B-A5E1-9C342870E67C}"/>
                </a:ext>
              </a:extLst>
            </p:cNvPr>
            <p:cNvSpPr/>
            <p:nvPr/>
          </p:nvSpPr>
          <p:spPr>
            <a:xfrm>
              <a:off x="6268501" y="2709093"/>
              <a:ext cx="351073" cy="254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6758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897F763-E439-471B-A2BE-47DC2D71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5C4B589-113E-4F9C-AC52-F80586836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642095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Motion detection</a:t>
            </a:r>
            <a:r>
              <a:rPr lang="zh-TW" altLang="en-US" dirty="0"/>
              <a:t>：</a:t>
            </a:r>
            <a:r>
              <a:rPr lang="en-US" altLang="zh-TW" dirty="0"/>
              <a:t> It continuously </a:t>
            </a:r>
            <a:r>
              <a:rPr lang="en-US" altLang="zh-TW" dirty="0">
                <a:solidFill>
                  <a:srgbClr val="FF0000"/>
                </a:solidFill>
              </a:rPr>
              <a:t>reads the raw video streams </a:t>
            </a:r>
            <a:r>
              <a:rPr lang="en-US" altLang="zh-TW" dirty="0"/>
              <a:t>captured by the camera to find motion of an object.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Object detection</a:t>
            </a:r>
            <a:r>
              <a:rPr lang="zh-TW" altLang="en-US" dirty="0"/>
              <a:t>：</a:t>
            </a:r>
            <a:r>
              <a:rPr lang="en-US" altLang="zh-TW" dirty="0"/>
              <a:t> The object detection module receives video streams in which the smart cameras </a:t>
            </a:r>
            <a:r>
              <a:rPr lang="en-US" altLang="zh-TW" dirty="0">
                <a:solidFill>
                  <a:srgbClr val="FF0000"/>
                </a:solidFill>
              </a:rPr>
              <a:t>detect motion of an object</a:t>
            </a:r>
            <a:r>
              <a:rPr lang="en-US" altLang="zh-TW" dirty="0"/>
              <a:t>.</a:t>
            </a: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B09BD534-1AEF-424A-973F-A7301F4C3D12}"/>
              </a:ext>
            </a:extLst>
          </p:cNvPr>
          <p:cNvGrpSpPr/>
          <p:nvPr/>
        </p:nvGrpSpPr>
        <p:grpSpPr>
          <a:xfrm>
            <a:off x="1763688" y="3284984"/>
            <a:ext cx="6328159" cy="2644269"/>
            <a:chOff x="827584" y="2119536"/>
            <a:chExt cx="7624303" cy="3185872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14635AE2-9ABF-4F2F-AF0A-EFBC02F445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333"/>
            <a:stretch/>
          </p:blipFill>
          <p:spPr>
            <a:xfrm>
              <a:off x="827584" y="2132856"/>
              <a:ext cx="7488832" cy="3172552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49B38142-1E93-431C-8E05-C28099F724A8}"/>
                </a:ext>
              </a:extLst>
            </p:cNvPr>
            <p:cNvSpPr/>
            <p:nvPr/>
          </p:nvSpPr>
          <p:spPr>
            <a:xfrm>
              <a:off x="6363655" y="2119536"/>
              <a:ext cx="2088232" cy="1512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887DDB7-437B-4F7E-9A57-A1D5BE9D8CD9}"/>
                </a:ext>
              </a:extLst>
            </p:cNvPr>
            <p:cNvSpPr/>
            <p:nvPr/>
          </p:nvSpPr>
          <p:spPr>
            <a:xfrm>
              <a:off x="6228184" y="2477206"/>
              <a:ext cx="550191" cy="3984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34D7F34-82C9-467B-AB2D-246422F9034C}"/>
                </a:ext>
              </a:extLst>
            </p:cNvPr>
            <p:cNvSpPr/>
            <p:nvPr/>
          </p:nvSpPr>
          <p:spPr>
            <a:xfrm>
              <a:off x="6268501" y="2709093"/>
              <a:ext cx="351073" cy="254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359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5B2F24-3263-4718-87ED-55119BA1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3753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zh-TW" dirty="0"/>
              <a:t>Object tracker</a:t>
            </a:r>
            <a:r>
              <a:rPr lang="zh-TW" altLang="en-US" dirty="0"/>
              <a:t>：</a:t>
            </a:r>
            <a:r>
              <a:rPr lang="en-US" altLang="zh-TW" dirty="0"/>
              <a:t>The object tracker module receives the last calculated coordinates of the currently tracked objects and </a:t>
            </a:r>
            <a:r>
              <a:rPr lang="en-US" altLang="zh-TW" dirty="0">
                <a:solidFill>
                  <a:srgbClr val="FF0000"/>
                </a:solidFill>
              </a:rPr>
              <a:t>calculates an optimal PTZ configuration</a:t>
            </a:r>
            <a:r>
              <a:rPr lang="en-US" altLang="zh-TW" dirty="0"/>
              <a:t> of all the cameras covering the area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altLang="zh-TW" dirty="0"/>
              <a:t>PTZ control</a:t>
            </a:r>
            <a:r>
              <a:rPr lang="zh-TW" altLang="en-US" dirty="0"/>
              <a:t>：</a:t>
            </a:r>
            <a:r>
              <a:rPr lang="en-US" altLang="zh-TW" dirty="0"/>
              <a:t> This module </a:t>
            </a:r>
            <a:r>
              <a:rPr lang="en-US" altLang="zh-TW" dirty="0">
                <a:solidFill>
                  <a:srgbClr val="FF0000"/>
                </a:solidFill>
              </a:rPr>
              <a:t>adjusts the physical camera</a:t>
            </a:r>
            <a:r>
              <a:rPr lang="en-US" altLang="zh-TW" dirty="0"/>
              <a:t> to conform to the optimal PTZ parameters sent by the object tracker module. 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AD8FA72-8418-4E5E-8106-59A9E829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11</a:t>
            </a:fld>
            <a:endParaRPr lang="zh-TW" alt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3239228-36BF-4C96-8478-7CE585EAFC85}"/>
              </a:ext>
            </a:extLst>
          </p:cNvPr>
          <p:cNvGrpSpPr/>
          <p:nvPr/>
        </p:nvGrpSpPr>
        <p:grpSpPr>
          <a:xfrm>
            <a:off x="1691680" y="3931312"/>
            <a:ext cx="6150907" cy="2570203"/>
            <a:chOff x="827584" y="2119536"/>
            <a:chExt cx="7624303" cy="3185872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AB8D0941-4CEE-4D01-9F8D-C5D0B91874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8333"/>
            <a:stretch/>
          </p:blipFill>
          <p:spPr>
            <a:xfrm>
              <a:off x="827584" y="2132856"/>
              <a:ext cx="7488832" cy="3172552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A2D28AD-3A7C-44DD-8A77-3FE21CB99FDB}"/>
                </a:ext>
              </a:extLst>
            </p:cNvPr>
            <p:cNvSpPr/>
            <p:nvPr/>
          </p:nvSpPr>
          <p:spPr>
            <a:xfrm>
              <a:off x="6363655" y="2119536"/>
              <a:ext cx="2088232" cy="1512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FB2C08F-5199-4478-8A9C-036887B826D6}"/>
                </a:ext>
              </a:extLst>
            </p:cNvPr>
            <p:cNvSpPr/>
            <p:nvPr/>
          </p:nvSpPr>
          <p:spPr>
            <a:xfrm>
              <a:off x="6228184" y="2477206"/>
              <a:ext cx="550191" cy="3984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ACEBA56E-9357-471C-8466-6221731FBF3C}"/>
                </a:ext>
              </a:extLst>
            </p:cNvPr>
            <p:cNvSpPr/>
            <p:nvPr/>
          </p:nvSpPr>
          <p:spPr>
            <a:xfrm>
              <a:off x="6268501" y="2709093"/>
              <a:ext cx="351073" cy="254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4520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897F763-E439-471B-A2BE-47DC2D71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12</a:t>
            </a:fld>
            <a:endParaRPr lang="zh-TW" altLang="en-US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58694505-4622-43A5-8DB3-47D39181E2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700205"/>
              </p:ext>
            </p:extLst>
          </p:nvPr>
        </p:nvGraphicFramePr>
        <p:xfrm>
          <a:off x="628650" y="1025447"/>
          <a:ext cx="7886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4729788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770113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47712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Source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Destination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Latency,ms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02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Camera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Area Gateway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95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Area Gateway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ISP Gateway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12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ISP Gateway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Cloud data center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77655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4D82C5E-DFAE-4E89-B054-F6AE1BB61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63918"/>
              </p:ext>
            </p:extLst>
          </p:nvPr>
        </p:nvGraphicFramePr>
        <p:xfrm>
          <a:off x="622858" y="3312231"/>
          <a:ext cx="7898283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761">
                  <a:extLst>
                    <a:ext uri="{9D8B030D-6E8A-4147-A177-3AD203B41FA5}">
                      <a16:colId xmlns:a16="http://schemas.microsoft.com/office/drawing/2014/main" val="2063172330"/>
                    </a:ext>
                  </a:extLst>
                </a:gridCol>
                <a:gridCol w="2632761">
                  <a:extLst>
                    <a:ext uri="{9D8B030D-6E8A-4147-A177-3AD203B41FA5}">
                      <a16:colId xmlns:a16="http://schemas.microsoft.com/office/drawing/2014/main" val="3389847878"/>
                    </a:ext>
                  </a:extLst>
                </a:gridCol>
                <a:gridCol w="2632761">
                  <a:extLst>
                    <a:ext uri="{9D8B030D-6E8A-4147-A177-3AD203B41FA5}">
                      <a16:colId xmlns:a16="http://schemas.microsoft.com/office/drawing/2014/main" val="4110885048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en-US" altLang="zh-TW" dirty="0"/>
                        <a:t>tuple processing requirements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 Transmission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Average interarrival time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207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500 M instruction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20 000 bytes per second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 </a:t>
                      </a:r>
                      <a:r>
                        <a:rPr lang="en-US" altLang="zh-TW" dirty="0" err="1"/>
                        <a:t>ms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874202"/>
                  </a:ext>
                </a:extLst>
              </a:tr>
            </a:tbl>
          </a:graphicData>
        </a:graphic>
      </p:graphicFrame>
      <p:sp>
        <p:nvSpPr>
          <p:cNvPr id="3" name="矩形 2">
            <a:extLst>
              <a:ext uri="{FF2B5EF4-FFF2-40B4-BE49-F238E27FC236}">
                <a16:creationId xmlns:a16="http://schemas.microsoft.com/office/drawing/2014/main" id="{FBCA973A-B5CB-44F8-B320-BEC2D6746D97}"/>
              </a:ext>
            </a:extLst>
          </p:cNvPr>
          <p:cNvSpPr/>
          <p:nvPr/>
        </p:nvSpPr>
        <p:spPr>
          <a:xfrm>
            <a:off x="1835696" y="4498275"/>
            <a:ext cx="6030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Configuration of camera for Intelligent Surveillance</a:t>
            </a:r>
            <a:endParaRPr lang="zh-TW" altLang="en-US" sz="2000" b="1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FAC6B99-EB3D-4DA4-8D74-7CD1181935C1}"/>
              </a:ext>
            </a:extLst>
          </p:cNvPr>
          <p:cNvSpPr/>
          <p:nvPr/>
        </p:nvSpPr>
        <p:spPr>
          <a:xfrm>
            <a:off x="628650" y="2640200"/>
            <a:ext cx="8550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Description of inter-module edges in the Intelligent Surveillance application</a:t>
            </a:r>
            <a:endParaRPr lang="zh-TW" altLang="en-US" sz="2000" b="1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68CE60C-9B57-4828-9B56-A35D16460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315553"/>
              </p:ext>
            </p:extLst>
          </p:nvPr>
        </p:nvGraphicFramePr>
        <p:xfrm>
          <a:off x="636575" y="5278833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50232842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30007592"/>
                    </a:ext>
                  </a:extLst>
                </a:gridCol>
              </a:tblGrid>
              <a:tr h="117490">
                <a:tc>
                  <a:txBody>
                    <a:bodyPr/>
                    <a:lstStyle/>
                    <a:p>
                      <a:r>
                        <a:rPr lang="en-US" altLang="zh-TW" dirty="0"/>
                        <a:t>Device type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處理速度</a:t>
                      </a:r>
                      <a:r>
                        <a:rPr lang="en-US" altLang="zh-TW" dirty="0"/>
                        <a:t>(MIPS)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976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Cloud data center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44800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08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gateway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2800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485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22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539552" y="321297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/>
              <a:t> Result</a:t>
            </a:r>
            <a:endParaRPr lang="en-US" altLang="zh-TW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3302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196A18-0972-4D8B-AE42-EEBD0F36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Creating fog nodes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4959A8-78F9-4A96-895F-44179F2A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3E14B89-DB6A-40D4-BBBE-7FF4A8A35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20" y="3287737"/>
            <a:ext cx="8243382" cy="541017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8DF88820-5DC2-457F-9116-23537EABF875}"/>
              </a:ext>
            </a:extLst>
          </p:cNvPr>
          <p:cNvSpPr/>
          <p:nvPr/>
        </p:nvSpPr>
        <p:spPr>
          <a:xfrm>
            <a:off x="593304" y="3885875"/>
            <a:ext cx="8550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000" b="1" dirty="0"/>
              <a:t>Cloud only loop delay</a:t>
            </a:r>
            <a:endParaRPr lang="zh-TW" altLang="en-US" sz="2000" b="1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9B10B68-E9E9-4488-B119-901222BC0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51" y="1899793"/>
            <a:ext cx="8217599" cy="54101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167177C2-A2D8-415E-A658-3CF509F6ADBE}"/>
              </a:ext>
            </a:extLst>
          </p:cNvPr>
          <p:cNvSpPr/>
          <p:nvPr/>
        </p:nvSpPr>
        <p:spPr>
          <a:xfrm>
            <a:off x="677267" y="2559788"/>
            <a:ext cx="8550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000" b="1" dirty="0"/>
              <a:t>Edge-ward loop delay</a:t>
            </a:r>
            <a:endParaRPr lang="zh-TW" altLang="en-US" sz="2000" b="1" dirty="0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8E2B3546-11E4-4BC4-A35F-BED4B11C165A}"/>
              </a:ext>
            </a:extLst>
          </p:cNvPr>
          <p:cNvGrpSpPr/>
          <p:nvPr/>
        </p:nvGrpSpPr>
        <p:grpSpPr>
          <a:xfrm>
            <a:off x="3059832" y="4511176"/>
            <a:ext cx="4854763" cy="2028599"/>
            <a:chOff x="827584" y="2119536"/>
            <a:chExt cx="7624303" cy="3185872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FF112F7F-6C94-44F8-8010-0647CF559A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8333"/>
            <a:stretch/>
          </p:blipFill>
          <p:spPr>
            <a:xfrm>
              <a:off x="827584" y="2132856"/>
              <a:ext cx="7488832" cy="3172552"/>
            </a:xfrm>
            <a:prstGeom prst="rect">
              <a:avLst/>
            </a:prstGeom>
          </p:spPr>
        </p:pic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6FC2628-DD67-4099-994A-ED0724C77890}"/>
                </a:ext>
              </a:extLst>
            </p:cNvPr>
            <p:cNvSpPr/>
            <p:nvPr/>
          </p:nvSpPr>
          <p:spPr>
            <a:xfrm>
              <a:off x="6363655" y="2119536"/>
              <a:ext cx="2088232" cy="1512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F24F7D6-5297-4F30-9EF0-F6590A759218}"/>
                </a:ext>
              </a:extLst>
            </p:cNvPr>
            <p:cNvSpPr/>
            <p:nvPr/>
          </p:nvSpPr>
          <p:spPr>
            <a:xfrm>
              <a:off x="6228184" y="2477206"/>
              <a:ext cx="550191" cy="3984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92949106-7A93-4665-BB89-DAED78464CDC}"/>
                </a:ext>
              </a:extLst>
            </p:cNvPr>
            <p:cNvSpPr/>
            <p:nvPr/>
          </p:nvSpPr>
          <p:spPr>
            <a:xfrm>
              <a:off x="6268501" y="2709093"/>
              <a:ext cx="351073" cy="254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98910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196A18-0972-4D8B-AE42-EEBD0F36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Average latency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4959A8-78F9-4A96-895F-44179F2A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15</a:t>
            </a:fld>
            <a:endParaRPr lang="zh-TW" altLang="en-US"/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0A2C0BA5-CDB4-4F31-A4A0-D99B79614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672070"/>
              </p:ext>
            </p:extLst>
          </p:nvPr>
        </p:nvGraphicFramePr>
        <p:xfrm>
          <a:off x="1187624" y="1483060"/>
          <a:ext cx="6486467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28097C3E-7224-4F20-A38E-2A18C9D98B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5457824"/>
            <a:ext cx="5271437" cy="88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00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196A18-0972-4D8B-AE42-EEBD0F36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Network usage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4959A8-78F9-4A96-895F-44179F2A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16</a:t>
            </a:fld>
            <a:endParaRPr lang="zh-TW" altLang="en-US"/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941092E5-3AA1-4A77-A4D1-8DC2DD30F7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198643"/>
              </p:ext>
            </p:extLst>
          </p:nvPr>
        </p:nvGraphicFramePr>
        <p:xfrm>
          <a:off x="1441986" y="1723290"/>
          <a:ext cx="6323236" cy="3793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4E4C4E6E-D334-405B-BFEB-F20163BD7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5259" y="5405576"/>
            <a:ext cx="4536281" cy="75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65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67544" y="908720"/>
            <a:ext cx="8280920" cy="2466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latin typeface="+mj-lt"/>
              </a:rPr>
              <a:t>Outline:</a:t>
            </a:r>
          </a:p>
          <a:p>
            <a:endParaRPr lang="en-US" altLang="zh-TW" sz="1400" b="1" dirty="0">
              <a:latin typeface="+mj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/>
              <a:t>Introduction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/>
              <a:t>Case study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/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140402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3183735" y="3075057"/>
            <a:ext cx="27765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4000" dirty="0"/>
              <a:t>Introduction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7421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6ABE38-85B6-4618-B8D6-F2D169C8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0B96B1-3643-4A14-863A-00DFA168E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r>
              <a:rPr lang="en-US" altLang="zh-TW" dirty="0" err="1"/>
              <a:t>iFogsim</a:t>
            </a:r>
            <a:r>
              <a:rPr lang="en-US" altLang="zh-TW" dirty="0"/>
              <a:t> is a high-performance open source toolkit for fog computing,</a:t>
            </a:r>
            <a:r>
              <a:rPr lang="zh-TW" altLang="en-US" dirty="0"/>
              <a:t> </a:t>
            </a:r>
            <a:r>
              <a:rPr lang="en-US" altLang="zh-TW" dirty="0"/>
              <a:t>edge computing and IOT</a:t>
            </a:r>
          </a:p>
          <a:p>
            <a:r>
              <a:rPr lang="en-US" altLang="zh-TW" dirty="0"/>
              <a:t>It enables modeling and simulation of Fog Computing Environment for evaluation of resource management latency and delay</a:t>
            </a:r>
          </a:p>
          <a:p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9ABAAF-C0DA-40A8-8FA6-3D3C2A20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8544573-BF16-4698-8D01-5E05D856A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088" y="3571062"/>
            <a:ext cx="5711192" cy="303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35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6ABE38-85B6-4618-B8D6-F2D169C8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0B96B1-3643-4A14-863A-00DFA168E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r>
              <a:rPr lang="en-US" altLang="zh-TW" dirty="0"/>
              <a:t>These are the classes of </a:t>
            </a:r>
            <a:r>
              <a:rPr lang="en-US" altLang="zh-TW" dirty="0" err="1"/>
              <a:t>iFogSim</a:t>
            </a:r>
            <a:r>
              <a:rPr lang="en-US" altLang="zh-TW" dirty="0"/>
              <a:t> that are required to simulate the fog network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/>
              <a:t>Fog device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/>
              <a:t>Sensor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/>
              <a:t>Actuator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/>
              <a:t>Monitoring components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/>
              <a:t>Resource management service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9ABAAF-C0DA-40A8-8FA6-3D3C2A20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50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6ABE38-85B6-4618-B8D6-F2D169C8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iFogsim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0B96B1-3643-4A14-863A-00DFA168E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/>
          <a:lstStyle/>
          <a:p>
            <a:r>
              <a:rPr lang="en-US" altLang="zh-TW" dirty="0"/>
              <a:t>Physical Components</a:t>
            </a:r>
          </a:p>
          <a:p>
            <a:pPr lvl="1"/>
            <a:r>
              <a:rPr lang="en-US" altLang="zh-TW" dirty="0"/>
              <a:t>The lower level Fog devices are directly connected with associated </a:t>
            </a:r>
            <a:r>
              <a:rPr lang="en-US" altLang="zh-TW" dirty="0">
                <a:solidFill>
                  <a:srgbClr val="FF0000"/>
                </a:solidFill>
              </a:rPr>
              <a:t>sensors</a:t>
            </a:r>
            <a:r>
              <a:rPr lang="en-US" altLang="zh-TW" dirty="0"/>
              <a:t> and </a:t>
            </a:r>
            <a:r>
              <a:rPr lang="en-US" altLang="zh-TW" dirty="0">
                <a:solidFill>
                  <a:srgbClr val="FF0000"/>
                </a:solidFill>
              </a:rPr>
              <a:t>actuators</a:t>
            </a:r>
          </a:p>
          <a:p>
            <a:pPr lvl="1"/>
            <a:r>
              <a:rPr lang="en-US" altLang="zh-TW" dirty="0"/>
              <a:t>The sensors in </a:t>
            </a:r>
            <a:r>
              <a:rPr lang="en-US" altLang="zh-TW" dirty="0" err="1"/>
              <a:t>iFogSim</a:t>
            </a:r>
            <a:r>
              <a:rPr lang="en-US" altLang="zh-TW" dirty="0"/>
              <a:t> generates </a:t>
            </a:r>
            <a:r>
              <a:rPr lang="en-US" altLang="zh-TW" dirty="0">
                <a:solidFill>
                  <a:srgbClr val="FF0000"/>
                </a:solidFill>
              </a:rPr>
              <a:t>tuples</a:t>
            </a:r>
            <a:r>
              <a:rPr lang="en-US" altLang="zh-TW" dirty="0"/>
              <a:t> that can be referred as tasks in Cloud computing. </a:t>
            </a:r>
          </a:p>
          <a:p>
            <a:r>
              <a:rPr lang="en-US" altLang="zh-TW" dirty="0"/>
              <a:t>Logical Components</a:t>
            </a:r>
          </a:p>
          <a:p>
            <a:pPr lvl="1"/>
            <a:r>
              <a:rPr lang="en-US" altLang="zh-TW" dirty="0"/>
              <a:t>the </a:t>
            </a:r>
            <a:r>
              <a:rPr lang="en-US" altLang="zh-TW" dirty="0" err="1">
                <a:solidFill>
                  <a:srgbClr val="FF0000"/>
                </a:solidFill>
              </a:rPr>
              <a:t>AppModules</a:t>
            </a:r>
            <a:r>
              <a:rPr lang="en-US" altLang="zh-TW" dirty="0"/>
              <a:t> can be mapped with Virtual Machines (VMs) and the </a:t>
            </a:r>
            <a:r>
              <a:rPr lang="en-US" altLang="zh-TW" dirty="0" err="1">
                <a:solidFill>
                  <a:srgbClr val="FF0000"/>
                </a:solidFill>
              </a:rPr>
              <a:t>AppEdges</a:t>
            </a:r>
            <a:r>
              <a:rPr lang="en-US" altLang="zh-TW" dirty="0"/>
              <a:t> are the logical dataflow between two VMs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9ABAAF-C0DA-40A8-8FA6-3D3C2A20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77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6ABE38-85B6-4618-B8D6-F2D169C8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Case study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0B96B1-3643-4A14-863A-00DFA168E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/>
          <a:lstStyle/>
          <a:p>
            <a:r>
              <a:rPr lang="en-US" altLang="zh-TW" dirty="0"/>
              <a:t>the Intelligent Surveillance application has been evaluated on a number of physical infrastructure configurations.</a:t>
            </a:r>
          </a:p>
          <a:p>
            <a:r>
              <a:rPr lang="en-US" altLang="zh-TW" dirty="0"/>
              <a:t>Each consist 1,2,4,8,16 surveilled area and each connected to 4 monitors</a:t>
            </a:r>
          </a:p>
          <a:p>
            <a:r>
              <a:rPr lang="en-US" altLang="zh-TW" dirty="0"/>
              <a:t>Each surveilled area has 4 smart cameras monitoring the area.</a:t>
            </a:r>
          </a:p>
          <a:p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9ABAAF-C0DA-40A8-8FA6-3D3C2A20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728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132BD3-1534-4B47-B30D-588F13530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810"/>
            <a:ext cx="8335838" cy="5419799"/>
          </a:xfrm>
        </p:spPr>
        <p:txBody>
          <a:bodyPr>
            <a:normAutofit/>
          </a:bodyPr>
          <a:lstStyle/>
          <a:p>
            <a:r>
              <a:rPr lang="en-US" altLang="zh-TW" dirty="0"/>
              <a:t>Low-latency communication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en-US" altLang="zh-TW" dirty="0"/>
              <a:t>the Pan-tilt-zoom (PTZ) parameters of multiple cameras need to be </a:t>
            </a:r>
            <a:r>
              <a:rPr lang="en-US" altLang="zh-TW" dirty="0">
                <a:solidFill>
                  <a:srgbClr val="FF0000"/>
                </a:solidFill>
              </a:rPr>
              <a:t>tuned in real-time </a:t>
            </a:r>
            <a:r>
              <a:rPr lang="en-US" altLang="zh-TW" dirty="0"/>
              <a:t>on the basis of the captured image. </a:t>
            </a:r>
          </a:p>
          <a:p>
            <a:r>
              <a:rPr lang="en-US" altLang="zh-TW" dirty="0"/>
              <a:t>Handling voluminous data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/>
            <a:r>
              <a:rPr lang="en-US" altLang="zh-TW" dirty="0"/>
              <a:t> Video cameras </a:t>
            </a:r>
            <a:r>
              <a:rPr lang="en-US" altLang="zh-TW" dirty="0">
                <a:solidFill>
                  <a:srgbClr val="FF0000"/>
                </a:solidFill>
              </a:rPr>
              <a:t>continuously send captured video frames </a:t>
            </a:r>
            <a:r>
              <a:rPr lang="en-US" altLang="zh-TW" dirty="0"/>
              <a:t>for processing, which causes a huge traffic.</a:t>
            </a:r>
          </a:p>
          <a:p>
            <a:r>
              <a:rPr lang="en-US" altLang="zh-TW" dirty="0"/>
              <a:t>Heavy long-term processing</a:t>
            </a:r>
            <a:r>
              <a:rPr lang="zh-TW" altLang="en-US" dirty="0"/>
              <a:t>：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/>
              <a:t>The camera control strategy needs to be </a:t>
            </a:r>
            <a:r>
              <a:rPr lang="en-US" altLang="zh-TW" dirty="0">
                <a:solidFill>
                  <a:srgbClr val="FF0000"/>
                </a:solidFill>
              </a:rPr>
              <a:t>updated constantly </a:t>
            </a:r>
            <a:r>
              <a:rPr lang="en-US" altLang="zh-TW" dirty="0"/>
              <a:t>so that it learns the optimal PTZ parameter calculation strategy.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/>
              <a:t> This requires analysis of the decisions taken by the control strategy </a:t>
            </a:r>
            <a:r>
              <a:rPr lang="en-US" altLang="zh-TW" dirty="0">
                <a:solidFill>
                  <a:srgbClr val="FF0000"/>
                </a:solidFill>
              </a:rPr>
              <a:t>over a long period</a:t>
            </a:r>
            <a:r>
              <a:rPr lang="en-US" altLang="zh-TW" dirty="0"/>
              <a:t>, which makes this analysis computationally intensive.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897F763-E439-471B-A2BE-47DC2D71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9320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15A7899D-7B7E-485A-8EC6-92E2B42F4462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4768253" y="3606714"/>
            <a:ext cx="0" cy="6143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標題 1">
            <a:extLst>
              <a:ext uri="{FF2B5EF4-FFF2-40B4-BE49-F238E27FC236}">
                <a16:creationId xmlns:a16="http://schemas.microsoft.com/office/drawing/2014/main" id="{B86ABE38-85B6-4618-B8D6-F2D169C8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Case study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69ABAAF-C0DA-40A8-8FA6-3D3C2A20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7F38-7C13-420E-8636-23B67D0BA877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1026" name="Picture 2" descr="hosting, hosting icon, server, server icon, server-side, server-side icon icon">
            <a:extLst>
              <a:ext uri="{FF2B5EF4-FFF2-40B4-BE49-F238E27FC236}">
                <a16:creationId xmlns:a16="http://schemas.microsoft.com/office/drawing/2014/main" id="{FB88B3F6-1448-4538-96C2-E96E967F8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267" y="1772816"/>
            <a:ext cx="645604" cy="64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osting, hosting icon, server, server icon, server-side, server-side icon icon">
            <a:extLst>
              <a:ext uri="{FF2B5EF4-FFF2-40B4-BE49-F238E27FC236}">
                <a16:creationId xmlns:a16="http://schemas.microsoft.com/office/drawing/2014/main" id="{44D7450A-5B08-4EF1-B47A-BB8744ED0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267" y="3106198"/>
            <a:ext cx="645604" cy="64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C014E6F7-AF9C-456A-A9B4-709F092D45CF}"/>
              </a:ext>
            </a:extLst>
          </p:cNvPr>
          <p:cNvCxnSpPr>
            <a:stCxn id="1026" idx="2"/>
            <a:endCxn id="9" idx="0"/>
          </p:cNvCxnSpPr>
          <p:nvPr/>
        </p:nvCxnSpPr>
        <p:spPr>
          <a:xfrm>
            <a:off x="4737069" y="2418420"/>
            <a:ext cx="0" cy="6877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Picture 2" descr="hosting, hosting icon, server, server icon, server-side, server-side icon icon">
            <a:extLst>
              <a:ext uri="{FF2B5EF4-FFF2-40B4-BE49-F238E27FC236}">
                <a16:creationId xmlns:a16="http://schemas.microsoft.com/office/drawing/2014/main" id="{0DE0BC9F-BBB2-4AEB-8A0B-572E68C4C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450" y="4065322"/>
            <a:ext cx="645604" cy="64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監視器圖示】12個保全的監視器icon下載- 天天瘋後製-Crazy-Tutorial">
            <a:extLst>
              <a:ext uri="{FF2B5EF4-FFF2-40B4-BE49-F238E27FC236}">
                <a16:creationId xmlns:a16="http://schemas.microsoft.com/office/drawing/2014/main" id="{05394775-5B74-4ED3-B51F-50118141A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547" y="5182021"/>
            <a:ext cx="777950" cy="7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監視器圖示】12個保全的監視器icon下載- 天天瘋後製-Crazy-Tutorial">
            <a:extLst>
              <a:ext uri="{FF2B5EF4-FFF2-40B4-BE49-F238E27FC236}">
                <a16:creationId xmlns:a16="http://schemas.microsoft.com/office/drawing/2014/main" id="{3BD8021A-B65A-46EC-A65F-40EB0639E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407" y="5220817"/>
            <a:ext cx="777950" cy="7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監視器圖示】12個保全的監視器icon下載- 天天瘋後製-Crazy-Tutorial">
            <a:extLst>
              <a:ext uri="{FF2B5EF4-FFF2-40B4-BE49-F238E27FC236}">
                <a16:creationId xmlns:a16="http://schemas.microsoft.com/office/drawing/2014/main" id="{224A9660-183D-4E0C-A601-3F0422394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096" y="5157192"/>
            <a:ext cx="777950" cy="7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監視器圖示】12個保全的監視器icon下載- 天天瘋後製-Crazy-Tutorial">
            <a:extLst>
              <a:ext uri="{FF2B5EF4-FFF2-40B4-BE49-F238E27FC236}">
                <a16:creationId xmlns:a16="http://schemas.microsoft.com/office/drawing/2014/main" id="{163F2B21-FDC1-427A-94B3-77DC7507A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733" y="5157192"/>
            <a:ext cx="777950" cy="7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8D848436-4160-4225-9603-CFABD616C483}"/>
              </a:ext>
            </a:extLst>
          </p:cNvPr>
          <p:cNvSpPr txBox="1"/>
          <p:nvPr/>
        </p:nvSpPr>
        <p:spPr>
          <a:xfrm>
            <a:off x="4350530" y="2425569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Cloud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662D065F-5F1E-457A-B072-3A8777F28573}"/>
              </a:ext>
            </a:extLst>
          </p:cNvPr>
          <p:cNvSpPr txBox="1"/>
          <p:nvPr/>
        </p:nvSpPr>
        <p:spPr>
          <a:xfrm>
            <a:off x="4333390" y="3606714"/>
            <a:ext cx="86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ISP GW</a:t>
            </a:r>
            <a:endParaRPr lang="zh-TW" altLang="en-US" dirty="0"/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C9BD06EE-6D32-481D-BB06-B5C358017821}"/>
              </a:ext>
            </a:extLst>
          </p:cNvPr>
          <p:cNvCxnSpPr>
            <a:cxnSpLocks/>
            <a:stCxn id="20" idx="0"/>
            <a:endCxn id="1028" idx="0"/>
          </p:cNvCxnSpPr>
          <p:nvPr/>
        </p:nvCxnSpPr>
        <p:spPr>
          <a:xfrm flipH="1">
            <a:off x="1835522" y="4652891"/>
            <a:ext cx="3009770" cy="52913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12DD2982-6E32-4813-9ED3-C755902E4D4C}"/>
              </a:ext>
            </a:extLst>
          </p:cNvPr>
          <p:cNvCxnSpPr>
            <a:cxnSpLocks/>
            <a:stCxn id="20" idx="0"/>
            <a:endCxn id="1030" idx="0"/>
          </p:cNvCxnSpPr>
          <p:nvPr/>
        </p:nvCxnSpPr>
        <p:spPr>
          <a:xfrm flipH="1">
            <a:off x="3729382" y="4652891"/>
            <a:ext cx="1115910" cy="5679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F6E37669-E653-42DB-BA84-A53A179D04F3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4891298" y="4678334"/>
            <a:ext cx="1016410" cy="4788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C80C8D7-FF0E-43A8-B654-C8C4E31F7BE3}"/>
              </a:ext>
            </a:extLst>
          </p:cNvPr>
          <p:cNvCxnSpPr>
            <a:cxnSpLocks/>
            <a:stCxn id="20" idx="0"/>
            <a:endCxn id="16" idx="0"/>
          </p:cNvCxnSpPr>
          <p:nvPr/>
        </p:nvCxnSpPr>
        <p:spPr>
          <a:xfrm>
            <a:off x="4845292" y="4652891"/>
            <a:ext cx="2792779" cy="50430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3839113E-8694-473B-A184-A490DEE50E49}"/>
              </a:ext>
            </a:extLst>
          </p:cNvPr>
          <p:cNvSpPr txBox="1"/>
          <p:nvPr/>
        </p:nvSpPr>
        <p:spPr>
          <a:xfrm>
            <a:off x="4333389" y="4652891"/>
            <a:ext cx="1023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Area GW</a:t>
            </a:r>
            <a:endParaRPr lang="zh-TW" altLang="en-US" dirty="0"/>
          </a:p>
        </p:txBody>
      </p:sp>
      <p:pic>
        <p:nvPicPr>
          <p:cNvPr id="1034" name="Picture 10" descr="Sensor Icon Vector Illustration. Royalty Free Cliparts, Vectors ...">
            <a:extLst>
              <a:ext uri="{FF2B5EF4-FFF2-40B4-BE49-F238E27FC236}">
                <a16:creationId xmlns:a16="http://schemas.microsoft.com/office/drawing/2014/main" id="{6E366A5F-ACB8-408C-9A52-46E94BD69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38472"/>
            <a:ext cx="54868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0" descr="Sensor Icon Vector Illustration. Royalty Free Cliparts, Vectors ...">
            <a:extLst>
              <a:ext uri="{FF2B5EF4-FFF2-40B4-BE49-F238E27FC236}">
                <a16:creationId xmlns:a16="http://schemas.microsoft.com/office/drawing/2014/main" id="{2A646DCF-6C52-4C16-BE0F-CF23E92E3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9" y="6105129"/>
            <a:ext cx="54868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Sensor Icon Vector Illustration. Royalty Free Cliparts, Vectors ...">
            <a:extLst>
              <a:ext uri="{FF2B5EF4-FFF2-40B4-BE49-F238E27FC236}">
                <a16:creationId xmlns:a16="http://schemas.microsoft.com/office/drawing/2014/main" id="{E6A1B1DC-E5EA-42F7-A68D-04F9D4E1D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924" y="6044111"/>
            <a:ext cx="54868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Sensor Icon Vector Illustration. Royalty Free Cliparts, Vectors ...">
            <a:extLst>
              <a:ext uri="{FF2B5EF4-FFF2-40B4-BE49-F238E27FC236}">
                <a16:creationId xmlns:a16="http://schemas.microsoft.com/office/drawing/2014/main" id="{89C775EB-1A4F-4F93-8DE3-8F7A1BC40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353" y="6082011"/>
            <a:ext cx="548680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ndustry Electrical Sensor Icon | Windows 8 Iconset | Icons8">
            <a:extLst>
              <a:ext uri="{FF2B5EF4-FFF2-40B4-BE49-F238E27FC236}">
                <a16:creationId xmlns:a16="http://schemas.microsoft.com/office/drawing/2014/main" id="{6AE8F679-496A-4755-8C51-5DC1C30AE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086" y="6114959"/>
            <a:ext cx="390908" cy="39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2" descr="Industry Electrical Sensor Icon | Windows 8 Iconset | Icons8">
            <a:extLst>
              <a:ext uri="{FF2B5EF4-FFF2-40B4-BE49-F238E27FC236}">
                <a16:creationId xmlns:a16="http://schemas.microsoft.com/office/drawing/2014/main" id="{9EEE7D38-89D0-440E-865C-9841E5423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410" y="6148005"/>
            <a:ext cx="348181" cy="39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2" descr="Industry Electrical Sensor Icon | Windows 8 Iconset | Icons8">
            <a:extLst>
              <a:ext uri="{FF2B5EF4-FFF2-40B4-BE49-F238E27FC236}">
                <a16:creationId xmlns:a16="http://schemas.microsoft.com/office/drawing/2014/main" id="{951A7FAB-EDEF-477F-B4D5-39491DBC2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983" y="6218546"/>
            <a:ext cx="390908" cy="39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12" descr="Industry Electrical Sensor Icon | Windows 8 Iconset | Icons8">
            <a:extLst>
              <a:ext uri="{FF2B5EF4-FFF2-40B4-BE49-F238E27FC236}">
                <a16:creationId xmlns:a16="http://schemas.microsoft.com/office/drawing/2014/main" id="{640AB0AE-2346-4E31-A625-EF725278B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276" y="6160897"/>
            <a:ext cx="390908" cy="39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文字方塊 46">
            <a:extLst>
              <a:ext uri="{FF2B5EF4-FFF2-40B4-BE49-F238E27FC236}">
                <a16:creationId xmlns:a16="http://schemas.microsoft.com/office/drawing/2014/main" id="{2F460D9D-374C-409C-97D4-A66437824D40}"/>
              </a:ext>
            </a:extLst>
          </p:cNvPr>
          <p:cNvSpPr txBox="1"/>
          <p:nvPr/>
        </p:nvSpPr>
        <p:spPr>
          <a:xfrm>
            <a:off x="1573100" y="6523577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PTZ_control</a:t>
            </a:r>
            <a:endParaRPr lang="zh-TW" altLang="en-US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172FDEB1-9BF8-4563-9B62-54A61FD02D28}"/>
              </a:ext>
            </a:extLst>
          </p:cNvPr>
          <p:cNvSpPr txBox="1"/>
          <p:nvPr/>
        </p:nvSpPr>
        <p:spPr>
          <a:xfrm>
            <a:off x="3778995" y="6424788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PTZ_control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60A4F0E8-785F-47B8-8886-24932EF6E72A}"/>
              </a:ext>
            </a:extLst>
          </p:cNvPr>
          <p:cNvSpPr txBox="1"/>
          <p:nvPr/>
        </p:nvSpPr>
        <p:spPr>
          <a:xfrm>
            <a:off x="5791570" y="6492874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PTZ_control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82B7A7D0-B898-4D9E-9E2D-F126FA8161C4}"/>
              </a:ext>
            </a:extLst>
          </p:cNvPr>
          <p:cNvSpPr txBox="1"/>
          <p:nvPr/>
        </p:nvSpPr>
        <p:spPr>
          <a:xfrm>
            <a:off x="7731099" y="6492874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PTZ_control</a:t>
            </a:r>
            <a:endParaRPr lang="zh-TW" altLang="en-US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24A899CA-3062-449E-994C-F7C32827A6CF}"/>
              </a:ext>
            </a:extLst>
          </p:cNvPr>
          <p:cNvSpPr txBox="1"/>
          <p:nvPr/>
        </p:nvSpPr>
        <p:spPr>
          <a:xfrm>
            <a:off x="7001441" y="6456813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Video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33865D71-B87E-400B-B2D5-CDFDABB8CC12}"/>
              </a:ext>
            </a:extLst>
          </p:cNvPr>
          <p:cNvSpPr txBox="1"/>
          <p:nvPr/>
        </p:nvSpPr>
        <p:spPr>
          <a:xfrm>
            <a:off x="5091054" y="648866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Video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87D6302C-E82D-425A-8CF5-366B4971BC80}"/>
              </a:ext>
            </a:extLst>
          </p:cNvPr>
          <p:cNvSpPr txBox="1"/>
          <p:nvPr/>
        </p:nvSpPr>
        <p:spPr>
          <a:xfrm>
            <a:off x="788064" y="642478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Video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3DE777B2-7BC9-4BC0-8E2F-8206C11CC455}"/>
              </a:ext>
            </a:extLst>
          </p:cNvPr>
          <p:cNvSpPr txBox="1"/>
          <p:nvPr/>
        </p:nvSpPr>
        <p:spPr>
          <a:xfrm>
            <a:off x="2996984" y="642478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Video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5231354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16151</TotalTime>
  <Words>788</Words>
  <Application>Microsoft Office PowerPoint</Application>
  <PresentationFormat>如螢幕大小 (4:3)</PresentationFormat>
  <Paragraphs>147</Paragraphs>
  <Slides>17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微軟正黑體</vt:lpstr>
      <vt:lpstr>新細明體</vt:lpstr>
      <vt:lpstr>Arial</vt:lpstr>
      <vt:lpstr>Calibri</vt:lpstr>
      <vt:lpstr>Calibri Light</vt:lpstr>
      <vt:lpstr>Wingdings</vt:lpstr>
      <vt:lpstr>佈景主題1</vt:lpstr>
      <vt:lpstr>Fog computing Simulation using iFogsim</vt:lpstr>
      <vt:lpstr>PowerPoint 簡報</vt:lpstr>
      <vt:lpstr>PowerPoint 簡報</vt:lpstr>
      <vt:lpstr>Introduction</vt:lpstr>
      <vt:lpstr>Introduction</vt:lpstr>
      <vt:lpstr>iFogsim</vt:lpstr>
      <vt:lpstr>Case study</vt:lpstr>
      <vt:lpstr>PowerPoint 簡報</vt:lpstr>
      <vt:lpstr>Case study</vt:lpstr>
      <vt:lpstr>Application model of the intelligent surveillance</vt:lpstr>
      <vt:lpstr>PowerPoint 簡報</vt:lpstr>
      <vt:lpstr>PowerPoint 簡報</vt:lpstr>
      <vt:lpstr>PowerPoint 簡報</vt:lpstr>
      <vt:lpstr>PowerPoint 簡報</vt:lpstr>
      <vt:lpstr>Creating fog nodes</vt:lpstr>
      <vt:lpstr>Average latency</vt:lpstr>
      <vt:lpstr>Network usage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貫一</dc:creator>
  <cp:lastModifiedBy>陳子齊 (108523035)</cp:lastModifiedBy>
  <cp:revision>511</cp:revision>
  <dcterms:created xsi:type="dcterms:W3CDTF">2016-08-12T12:29:34Z</dcterms:created>
  <dcterms:modified xsi:type="dcterms:W3CDTF">2020-05-25T15:31:07Z</dcterms:modified>
</cp:coreProperties>
</file>